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35"/>
  </p:notesMasterIdLst>
  <p:sldIdLst>
    <p:sldId id="256" r:id="rId13"/>
    <p:sldId id="280" r:id="rId14"/>
    <p:sldId id="283" r:id="rId15"/>
    <p:sldId id="308" r:id="rId16"/>
    <p:sldId id="286" r:id="rId17"/>
    <p:sldId id="287" r:id="rId18"/>
    <p:sldId id="289" r:id="rId19"/>
    <p:sldId id="309" r:id="rId20"/>
    <p:sldId id="290" r:id="rId21"/>
    <p:sldId id="291" r:id="rId22"/>
    <p:sldId id="292" r:id="rId23"/>
    <p:sldId id="293" r:id="rId24"/>
    <p:sldId id="294" r:id="rId25"/>
    <p:sldId id="296" r:id="rId26"/>
    <p:sldId id="298" r:id="rId27"/>
    <p:sldId id="307" r:id="rId28"/>
    <p:sldId id="299" r:id="rId29"/>
    <p:sldId id="301" r:id="rId30"/>
    <p:sldId id="300" r:id="rId31"/>
    <p:sldId id="303" r:id="rId32"/>
    <p:sldId id="305" r:id="rId33"/>
    <p:sldId id="304" r:id="rId34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+mn-ea"/>
        <a:cs typeface="ヒラギノ明朝 ProN W3" charset="0"/>
        <a:sym typeface="Chalkboar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3" autoAdjust="0"/>
    <p:restoredTop sz="88386" autoAdjust="0"/>
  </p:normalViewPr>
  <p:slideViewPr>
    <p:cSldViewPr>
      <p:cViewPr varScale="1">
        <p:scale>
          <a:sx n="71" d="100"/>
          <a:sy n="71" d="100"/>
        </p:scale>
        <p:origin x="1224" y="16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874F5D-B057-42DF-BF58-53092803B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BCB62-4689-4138-A07A-A25A2FA552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fld id="{D3E4BD07-C03A-48EC-8C93-8813670FB2A6}" type="datetimeFigureOut">
              <a:rPr lang="en-US"/>
              <a:pPr>
                <a:defRPr/>
              </a:pPr>
              <a:t>8/29/19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EF6A2E-057E-4819-B90D-DA264EB21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818ED0-4A64-4033-9482-1C11C1C01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29EC8-1C05-41E4-9E0D-565692EEE3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99806-20E6-44BB-87E7-375A3866B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fld id="{45DF3338-18EA-41DE-A234-1051438D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7296E9B-CF68-4E97-A634-046249D73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62CBC84-FE46-41B7-96C5-479EF90D8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FC6C421-03DF-4036-8A20-361F39BA4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cs typeface="ヒラギノ明朝 ProN W3" charset="0"/>
                <a:sym typeface="Chalkboard" charset="0"/>
              </a:defRPr>
            </a:lvl9pPr>
          </a:lstStyle>
          <a:p>
            <a:fld id="{9BB18EC6-8676-4F62-ABEF-0C36E7B3402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431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1464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42360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64761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80332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57230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59944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82892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81631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50278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1318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130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55870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16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16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27616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41532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969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5560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48482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49540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05392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9993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62758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1511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20698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89147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59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597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7360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02705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46559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194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20650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40523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6448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00403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1600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13794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9351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26025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2262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1360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7218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7506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7198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557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8120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6840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8368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6583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1084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5767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2432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724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8252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2125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881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97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13027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3407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1951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6553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1426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5216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2904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414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3978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7931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0230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30201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7735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4591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3419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0249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03200"/>
            <a:ext cx="2803525" cy="8582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03200"/>
            <a:ext cx="8261350" cy="8582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8965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1124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5662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6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051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1498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3976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7816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665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407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31526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67688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19529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99877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80531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0968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769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18793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1569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09110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040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16463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61232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320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55915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50921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72781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9620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01520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52248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28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5958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4062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48683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503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50890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9388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07885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3050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56135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6547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1957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85313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64561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375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5787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52565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76051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36176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3347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85641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67425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30350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82112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0096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91952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4665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16797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97995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3734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3838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528590F-2E13-4F59-917C-3670E528B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C4C0A09-122B-4FE8-9C01-88342951B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6EAD617-43C0-43F5-9CAB-B5D22749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413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A734900F-A5C1-48B0-98A1-FF10C6A8B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6DC8246-0188-4899-A10E-20DE60D9F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506483C-9342-4C22-80FC-D884751BC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749BE42-E8F3-4C71-B805-3BF3419E6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BDCE3F64-2E46-437D-9BFE-680C7A5DD9D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20955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41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6EB8A2C6-B69D-4555-A844-CD2F0835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23DF93A-ED2E-474A-9754-33660A43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DEC11DB-66F9-4693-9833-A3DD785BC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92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92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C22B196-24A6-4886-9E00-8E9FA74CC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F93603B-74CB-4BC0-AA90-76100DD12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F058B5EC-4223-4D2A-BAF9-F982C8D33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8D7842C-A2FF-4905-82C8-3901C77D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4A207961-5011-4EC0-8A39-CA44FC6DA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880B4C7-D674-4951-967D-F17081037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5C199B1-AC86-474B-BD1F-CABCAEA70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7698739-85BC-4C98-A311-2D814F2F0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halkboard" charset="0"/>
              </a:rPr>
              <a:t>Second level</a:t>
            </a:r>
          </a:p>
          <a:p>
            <a:pPr lvl="2"/>
            <a:r>
              <a:rPr lang="en-US" altLang="en-US">
                <a:sym typeface="Chalkboard" charset="0"/>
              </a:rPr>
              <a:t>Third level</a:t>
            </a:r>
          </a:p>
          <a:p>
            <a:pPr lvl="3"/>
            <a:r>
              <a:rPr lang="en-US" altLang="en-US">
                <a:sym typeface="Chalkboard" charset="0"/>
              </a:rPr>
              <a:t>Fourth level</a:t>
            </a:r>
          </a:p>
          <a:p>
            <a:pPr lvl="4"/>
            <a:r>
              <a:rPr lang="en-US" alt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明朝 ProN W3" charset="0"/>
          <a:cs typeface="ヒラギノ明朝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vusd.net/parents/voluntee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clayton.k12.ga.us/schools/006/images/School%20Bell.gif&amp;imgrefurl=http://www.clayton.k12.ga.us/schools/006/informat.htm&amp;h=473&amp;w=472&amp;sz=9&amp;tbnid=JL5LDHmOoxYJ:&amp;tbnh=126&amp;tbnw=125&amp;hl=en&amp;start=56&amp;prev=/images?q=parent+volunteers&amp;start=40&amp;svnum=10&amp;hl=en&amp;lr=&amp;sa=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onsiveclassroom.org/what-is-morning-meeting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be/st/s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8AC6AF3-D918-4F79-BB5C-5B048F8E1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41829"/>
            <a:ext cx="10871200" cy="1473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Lucida Grande" charset="0"/>
                <a:sym typeface="Lucida Grande" charset="0"/>
              </a:rPr>
              <a:t>Welcome Back To School!</a:t>
            </a:r>
            <a:endParaRPr lang="en-US" altLang="en-US" dirty="0">
              <a:cs typeface="ヒラギノ角ゴ ProN W3" charset="0"/>
              <a:sym typeface="Lucida Grande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D1D6673-332F-4887-99E0-C31DD7BFE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5539629"/>
            <a:ext cx="10464800" cy="22225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Lucida Grande" charset="0"/>
                <a:sym typeface="Lucida Grande" charset="0"/>
              </a:rPr>
              <a:t>Third Grade </a:t>
            </a:r>
            <a:r>
              <a:rPr lang="en-US" altLang="en-US" dirty="0">
                <a:solidFill>
                  <a:srgbClr val="FFFF00"/>
                </a:solidFill>
                <a:latin typeface="+mj-lt"/>
                <a:cs typeface="Lucida Grande" charset="0"/>
                <a:sym typeface="Lucida Grande" charset="0"/>
              </a:rPr>
              <a:t>2019-2020</a:t>
            </a:r>
            <a:endParaRPr lang="en-US" altLang="en-US" dirty="0">
              <a:solidFill>
                <a:srgbClr val="FFFF00"/>
              </a:solidFill>
              <a:latin typeface="+mj-lt"/>
              <a:cs typeface="ヒラギノ角ゴ ProN W3" charset="0"/>
              <a:sym typeface="Lucida Grande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Lucida Grande" charset="0"/>
                <a:sym typeface="Lucida Grande" charset="0"/>
              </a:rPr>
              <a:t>Ms. Peters</a:t>
            </a:r>
          </a:p>
          <a:p>
            <a:pPr eaLnBrk="1" hangingPunct="1"/>
            <a:endParaRPr lang="en-US" altLang="en-US" dirty="0">
              <a:latin typeface="+mj-lt"/>
              <a:cs typeface="Lucida Grande" charset="0"/>
              <a:sym typeface="Lucida Grande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Lucida Grande" charset="0"/>
                <a:sym typeface="Lucida Grande" charset="0"/>
              </a:rPr>
              <a:t>Please leave a note for you child next to their note. Thank you!</a:t>
            </a:r>
            <a:endParaRPr lang="en-US" altLang="en-US" dirty="0">
              <a:latin typeface="+mj-lt"/>
              <a:cs typeface="ヒラギノ角ゴ ProN W3" charset="0"/>
              <a:sym typeface="Lucida Grande" charset="0"/>
            </a:endParaRP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0328A94C-C61D-4A62-B110-EE2F4946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97779"/>
            <a:ext cx="44386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>
            <a:extLst>
              <a:ext uri="{FF2B5EF4-FFF2-40B4-BE49-F238E27FC236}">
                <a16:creationId xmlns:a16="http://schemas.microsoft.com/office/drawing/2014/main" id="{3D62FA25-9DBF-45ED-ACED-3880F842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8088"/>
            <a:ext cx="3733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5C169E3B-1DB6-49CB-B77A-758CF3893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304800"/>
            <a:ext cx="10464800" cy="1714500"/>
          </a:xfrm>
        </p:spPr>
        <p:txBody>
          <a:bodyPr/>
          <a:lstStyle/>
          <a:p>
            <a:pPr eaLnBrk="1" hangingPunct="1"/>
            <a:r>
              <a:rPr lang="en-US" altLang="en-US"/>
              <a:t>Writing 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9B473CA-06B3-4CBF-8C46-2BD2B3D61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950700" cy="8305800"/>
          </a:xfrm>
        </p:spPr>
        <p:txBody>
          <a:bodyPr/>
          <a:lstStyle/>
          <a:p>
            <a:pPr marL="892175" eaLnBrk="1" hangingPunct="1">
              <a:lnSpc>
                <a:spcPct val="70000"/>
              </a:lnSpc>
              <a:buFontTx/>
              <a:buBlip>
                <a:blip r:embed="rId2"/>
              </a:buBlip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Writer’s Workshop: </a:t>
            </a:r>
          </a:p>
          <a:p>
            <a:pPr marL="45720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New York Writing Project (Lucy Calkins)</a:t>
            </a:r>
          </a:p>
          <a:p>
            <a:pPr marL="1438275" lvl="1" eaLnBrk="1" hangingPunct="1">
              <a:lnSpc>
                <a:spcPct val="7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Whole Group Mini-Lesson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Independent Writing Time/Teacher Conferring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Mentor texts</a:t>
            </a:r>
          </a:p>
          <a:p>
            <a:pPr marL="892175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4000" dirty="0"/>
              <a:t>Units of Stu</a:t>
            </a:r>
            <a:r>
              <a:rPr lang="en-US" altLang="en-US" dirty="0"/>
              <a:t>dy:</a:t>
            </a:r>
            <a:endParaRPr lang="en-US" altLang="en-US" sz="2400" dirty="0"/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Narrative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Informational 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Argumentative / Opinion Writing</a:t>
            </a:r>
          </a:p>
          <a:p>
            <a:pPr marL="1003300" lvl="1" indent="0" eaLnBrk="1" hangingPunct="1">
              <a:lnSpc>
                <a:spcPct val="60000"/>
              </a:lnSpc>
              <a:buFontTx/>
              <a:buNone/>
              <a:defRPr/>
            </a:pPr>
            <a:endParaRPr lang="en-US" altLang="en-US" sz="3200" dirty="0"/>
          </a:p>
          <a:p>
            <a:pPr marL="1003300" lvl="1" indent="0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4000" dirty="0"/>
              <a:t>*Focus on The Writing Process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ED3A0F19-493B-40DF-A2F6-E7B31B96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5797550"/>
            <a:ext cx="34448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219C6AA5-FFB6-4177-B492-DFF5BF090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0" y="520700"/>
            <a:ext cx="10464800" cy="1536700"/>
          </a:xfrm>
        </p:spPr>
        <p:txBody>
          <a:bodyPr/>
          <a:lstStyle/>
          <a:p>
            <a:pPr eaLnBrk="1" hangingPunct="1"/>
            <a:r>
              <a:rPr lang="en-US" altLang="en-US"/>
              <a:t>Writing 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4F44F1E-42B1-43DE-B22B-4801AB80B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917700"/>
            <a:ext cx="11633200" cy="7094538"/>
          </a:xfrm>
        </p:spPr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Grammar  - Tests on Fridays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Paragraph Editing 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Practice conventions daily with all writing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Complete sentences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Paragraphing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Punctuation 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en-US"/>
              <a:t>Cursive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4F974CC0-F0AF-49FB-98F6-5FC556DF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486">
            <a:off x="7788275" y="5270500"/>
            <a:ext cx="36036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0DE7FBD5-C1B4-4BF1-8BBA-57AB55DC0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20700"/>
            <a:ext cx="10464800" cy="1892300"/>
          </a:xfrm>
        </p:spPr>
        <p:txBody>
          <a:bodyPr/>
          <a:lstStyle/>
          <a:p>
            <a:pPr eaLnBrk="1" hangingPunct="1"/>
            <a:r>
              <a:rPr lang="en-US" altLang="en-US"/>
              <a:t>Social Studies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9F15F82-5EDD-4DFE-A1AE-1283043FE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905000"/>
            <a:ext cx="11633200" cy="7234238"/>
          </a:xfrm>
        </p:spPr>
        <p:txBody>
          <a:bodyPr/>
          <a:lstStyle/>
          <a:p>
            <a:pPr marL="457200" indent="0" eaLnBrk="1" hangingPunct="1">
              <a:buFontTx/>
              <a:buNone/>
              <a:defRPr/>
            </a:pPr>
            <a:r>
              <a:rPr lang="en-US" altLang="en-US" u="sng" dirty="0">
                <a:solidFill>
                  <a:srgbClr val="FFFF00"/>
                </a:solidFill>
              </a:rPr>
              <a:t>Our Community</a:t>
            </a:r>
            <a:r>
              <a:rPr lang="en-US" altLang="en-US" dirty="0">
                <a:solidFill>
                  <a:srgbClr val="FFFF00"/>
                </a:solidFill>
              </a:rPr>
              <a:t> by Scott-</a:t>
            </a:r>
            <a:r>
              <a:rPr lang="en-US" altLang="en-US" dirty="0" err="1">
                <a:solidFill>
                  <a:srgbClr val="FFFF00"/>
                </a:solidFill>
              </a:rPr>
              <a:t>Foresman</a:t>
            </a:r>
            <a:endParaRPr lang="en-US" altLang="en-US" dirty="0">
              <a:solidFill>
                <a:srgbClr val="FFFF00"/>
              </a:solidFill>
            </a:endParaRP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1 Land and Water in Your Area / Map Skills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2 California Native Americans Past and Present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3 Your Community Over Time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4 Rules and Laws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5 The Economy of your Region</a:t>
            </a:r>
          </a:p>
          <a:p>
            <a:pPr marL="1971675" lvl="2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San Ramon Valley Community</a:t>
            </a:r>
          </a:p>
          <a:p>
            <a:pPr marL="1971675" lvl="2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Geography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C66AE0BE-1F75-45C8-8D5A-609999B7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652">
            <a:off x="9628188" y="414338"/>
            <a:ext cx="29527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65E7C00-6C3C-4594-B111-C18B9BAD4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71500"/>
            <a:ext cx="10464800" cy="1790700"/>
          </a:xfrm>
        </p:spPr>
        <p:txBody>
          <a:bodyPr/>
          <a:lstStyle/>
          <a:p>
            <a:pPr eaLnBrk="1" hangingPunct="1"/>
            <a:r>
              <a:rPr lang="en-US" altLang="en-US"/>
              <a:t>Science 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495B153-71C2-43BE-8770-133059D2E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67025"/>
            <a:ext cx="11633200" cy="6708775"/>
          </a:xfrm>
        </p:spPr>
        <p:txBody>
          <a:bodyPr numCol="2"/>
          <a:lstStyle/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Common Core Standards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Lab once a week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Multiple non-fiction books read aloud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/>
              <a:t>Use of lab journals / science notebooks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endParaRPr lang="en-US" altLang="en-US" sz="2800" dirty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endParaRPr lang="en-US" altLang="en-US" sz="2800" dirty="0"/>
          </a:p>
          <a:p>
            <a:pPr marL="457200" indent="0" eaLnBrk="1" hangingPunct="1">
              <a:buFontTx/>
              <a:buNone/>
              <a:defRPr/>
            </a:pPr>
            <a:endParaRPr lang="en-US" altLang="en-US" sz="2800" dirty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Unit 1 Forces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Unit 2 Life Cycles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Unit 3 Fossils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Unit 4 Weather and Climate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endParaRPr lang="en-US" altLang="en-US" sz="2800" dirty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endParaRPr lang="en-US" altLang="en-US" dirty="0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309796E1-9481-4778-8807-0960E906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304800"/>
            <a:ext cx="3314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31BB8415-7751-40A4-A251-5C79BB8E7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-647700"/>
            <a:ext cx="10464800" cy="2540000"/>
          </a:xfrm>
        </p:spPr>
        <p:txBody>
          <a:bodyPr/>
          <a:lstStyle/>
          <a:p>
            <a:pPr eaLnBrk="1" hangingPunct="1"/>
            <a:r>
              <a:rPr lang="en-US" altLang="en-US"/>
              <a:t>Schedule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D256671-AC63-4EE7-8986-8F6FAEC9B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-1295400"/>
            <a:ext cx="10287000" cy="10769600"/>
          </a:xfrm>
        </p:spPr>
        <p:txBody>
          <a:bodyPr/>
          <a:lstStyle/>
          <a:p>
            <a:pPr marL="457200" indent="0"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457200" indent="0"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457200" indent="0"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457200" indent="0"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457200" indent="0"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Mondays: </a:t>
            </a:r>
            <a:r>
              <a:rPr lang="en-US" altLang="en-US" dirty="0"/>
              <a:t>Library</a:t>
            </a:r>
          </a:p>
          <a:p>
            <a:pPr marL="457200" indent="0"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Tuesdays: </a:t>
            </a:r>
            <a:r>
              <a:rPr lang="en-US" altLang="en-US" dirty="0"/>
              <a:t>Science Lab</a:t>
            </a:r>
          </a:p>
          <a:p>
            <a:pPr marL="457200" indent="0"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Wednesdays: </a:t>
            </a:r>
            <a:r>
              <a:rPr lang="en-US" altLang="en-US" dirty="0"/>
              <a:t>Tech Lab</a:t>
            </a:r>
          </a:p>
          <a:p>
            <a:pPr marL="457200" indent="0"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Thursdays: </a:t>
            </a:r>
            <a:r>
              <a:rPr lang="en-US" altLang="en-US" dirty="0"/>
              <a:t>P.E., Music</a:t>
            </a:r>
          </a:p>
          <a:p>
            <a:pPr marL="457200" indent="0" eaLnBrk="1" hangingPunct="1"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Fridays: </a:t>
            </a:r>
            <a:r>
              <a:rPr lang="en-US" altLang="en-US" dirty="0"/>
              <a:t>P.E.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4028C56-5C95-413C-AB2C-93E09788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295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FB331C-055C-4B2E-B7BD-3428B82A3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1371600"/>
          </a:xfrm>
        </p:spPr>
        <p:txBody>
          <a:bodyPr/>
          <a:lstStyle/>
          <a:p>
            <a:pPr eaLnBrk="1" hangingPunct="1"/>
            <a:r>
              <a:rPr lang="en-US" altLang="en-US"/>
              <a:t>Homework 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C52C8CE-7776-425D-9EEB-43C2C068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2209800"/>
            <a:ext cx="11887200" cy="6934200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</a:rPr>
              <a:t>Given on Monday – due Friday, except Math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</a:rPr>
              <a:t>Math due NEXT day unless otherwise noted – we review it in class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Focus on responsibility, routine, and communication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20 minutes independent reading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No more than 30 min. per night, separate from reading (District Policy)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Parent initials BPC every night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</a:rPr>
              <a:t>If homework is frustrating, please stop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and write me a note on BPC or email me.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DB4A996-64ED-4FD8-A709-E2528B4F8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Common Core </a:t>
            </a:r>
            <a:br>
              <a:rPr lang="en-US" altLang="en-US"/>
            </a:br>
            <a:r>
              <a:rPr lang="en-US" altLang="en-US"/>
              <a:t>Report Card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3D5C55C-BFC1-4111-BFF9-32EC740872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000" y="2946400"/>
            <a:ext cx="12268200" cy="5740400"/>
          </a:xfrm>
        </p:spPr>
        <p:txBody>
          <a:bodyPr/>
          <a:lstStyle/>
          <a:p>
            <a:r>
              <a:rPr lang="en-US" altLang="en-US" sz="3200"/>
              <a:t>Schools use a  </a:t>
            </a:r>
            <a:r>
              <a:rPr lang="en-US" altLang="en-US" sz="3200" u="sng"/>
              <a:t>Common Core State Standards</a:t>
            </a:r>
            <a:r>
              <a:rPr lang="en-US" altLang="en-US" sz="3200"/>
              <a:t> report card. The subjects and content your students will be assessed on align to support the achievement of these standards. </a:t>
            </a:r>
          </a:p>
          <a:p>
            <a:r>
              <a:rPr lang="en-US" altLang="en-US" sz="3200"/>
              <a:t>Teachers will assess students using a 1 – 3 grading rubric, with a “3” signifying a student who consistently demonstrated at standard work. </a:t>
            </a:r>
          </a:p>
          <a:p>
            <a:r>
              <a:rPr lang="en-US" altLang="en-US" sz="3200"/>
              <a:t>Copies can be found on the district website under the “Assessment, Research, and Evaluation” department tab.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E3B1E766-37C2-4222-B76B-34EB1164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838200"/>
            <a:ext cx="200183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EB944038-E6C1-4FB1-873C-282EC3460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173163"/>
          </a:xfrm>
        </p:spPr>
        <p:txBody>
          <a:bodyPr/>
          <a:lstStyle/>
          <a:p>
            <a:pPr eaLnBrk="1" hangingPunct="1"/>
            <a:r>
              <a:rPr lang="en-US" altLang="en-US"/>
              <a:t>Grading 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092614-A277-42FA-BA59-11DA57320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295400"/>
            <a:ext cx="11988800" cy="8763000"/>
          </a:xfrm>
        </p:spPr>
        <p:txBody>
          <a:bodyPr numCol="2"/>
          <a:lstStyle/>
          <a:p>
            <a:pPr marL="457200" indent="0" eaLnBrk="1" hangingPunct="1"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Overall Subject Grade: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3</a:t>
            </a:r>
            <a:r>
              <a:rPr lang="en-US" altLang="en-US" sz="2800" dirty="0">
                <a:solidFill>
                  <a:srgbClr val="FFFF00"/>
                </a:solidFill>
              </a:rPr>
              <a:t>  Achieving Standards</a:t>
            </a:r>
            <a:r>
              <a:rPr lang="en-US" altLang="en-US" sz="2800" dirty="0"/>
              <a:t>: Student consistently demonstrates grade-level expectations for concepts and skills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2</a:t>
            </a:r>
            <a:r>
              <a:rPr lang="en-US" altLang="en-US" sz="2800" dirty="0">
                <a:solidFill>
                  <a:srgbClr val="FFFF00"/>
                </a:solidFill>
              </a:rPr>
              <a:t>  Nearly Meets or Making Progress</a:t>
            </a:r>
            <a:r>
              <a:rPr lang="en-US" altLang="en-US" sz="2800" dirty="0"/>
              <a:t>: Student is making progress towards basic understanding of grade-level concepts and skills with assistance.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1  </a:t>
            </a:r>
            <a:r>
              <a:rPr lang="en-US" altLang="en-US" sz="2800" dirty="0">
                <a:solidFill>
                  <a:srgbClr val="FFFF00"/>
                </a:solidFill>
              </a:rPr>
              <a:t>Not Yet Making Sufficient Progress</a:t>
            </a:r>
            <a:r>
              <a:rPr lang="en-US" altLang="en-US" sz="2800" dirty="0"/>
              <a:t>: Student shows an emerging awareness of concepts and skills.</a:t>
            </a:r>
          </a:p>
          <a:p>
            <a:pPr marL="457200" indent="0" eaLnBrk="1" hangingPunct="1">
              <a:buFontTx/>
              <a:buNone/>
              <a:defRPr/>
            </a:pPr>
            <a:endParaRPr lang="en-US" altLang="en-US" sz="3200" dirty="0">
              <a:solidFill>
                <a:srgbClr val="FFFF00"/>
              </a:solidFill>
            </a:endParaRPr>
          </a:p>
          <a:p>
            <a:pPr marL="457200" indent="0" eaLnBrk="1" hangingPunct="1"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Subtopic Key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dirty="0"/>
              <a:t>+ = Area of Strength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en-US" altLang="en-US" sz="2800" dirty="0"/>
              <a:t>= At Standard / Developing Appropriately</a:t>
            </a:r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dirty="0"/>
              <a:t>N = Needs more time</a:t>
            </a:r>
            <a:endParaRPr lang="en-US" altLang="en-US" sz="3200" dirty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altLang="en-US" sz="2800" b="1" dirty="0"/>
              <a:t>X = </a:t>
            </a:r>
            <a:r>
              <a:rPr lang="en-US" altLang="en-US" sz="2800" dirty="0"/>
              <a:t>Not Evaluated At This Time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497630C7-F6DF-4027-BDB8-97592BA1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3335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06A192FB-8912-4A1B-A3E2-1E893F180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46100"/>
            <a:ext cx="10464800" cy="1841500"/>
          </a:xfrm>
        </p:spPr>
        <p:txBody>
          <a:bodyPr/>
          <a:lstStyle/>
          <a:p>
            <a:pPr eaLnBrk="1" hangingPunct="1"/>
            <a:r>
              <a:rPr lang="en-US" altLang="en-US"/>
              <a:t>Field Trips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5A072AA-D8E7-43A4-99BD-3E2E797D7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2057400"/>
            <a:ext cx="11836400" cy="7391400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b="1" dirty="0"/>
              <a:t>Forest Home Farms</a:t>
            </a:r>
            <a:r>
              <a:rPr lang="en-US" altLang="en-US" sz="3200" dirty="0"/>
              <a:t>: </a:t>
            </a:r>
            <a:r>
              <a:rPr lang="en-US" altLang="en-US" sz="3200" dirty="0">
                <a:solidFill>
                  <a:srgbClr val="FFFF00"/>
                </a:solidFill>
              </a:rPr>
              <a:t>Wednesday, Sept. </a:t>
            </a:r>
            <a:r>
              <a:rPr lang="en-US" altLang="en-US" sz="3200">
                <a:solidFill>
                  <a:srgbClr val="FFFF00"/>
                </a:solidFill>
              </a:rPr>
              <a:t>25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b="1" dirty="0" err="1"/>
              <a:t>Tassajara</a:t>
            </a:r>
            <a:r>
              <a:rPr lang="en-US" altLang="en-US" sz="3200" b="1" dirty="0"/>
              <a:t> One Room School House</a:t>
            </a:r>
            <a:r>
              <a:rPr lang="en-US" altLang="en-US" sz="3200" dirty="0"/>
              <a:t>: May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dirty="0">
                <a:solidFill>
                  <a:srgbClr val="FFFF00"/>
                </a:solidFill>
              </a:rPr>
              <a:t>$20 donation needed to support both field trips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dirty="0">
                <a:latin typeface="Chalkboard Bold" charset="0"/>
                <a:cs typeface="Chalkboard Bold" charset="0"/>
                <a:sym typeface="Chalkboard Bold" charset="0"/>
              </a:rPr>
              <a:t>IF YOU INTEND TO DRIVE AND/OR CHAPERONE ON A FIELD TRIP, YOU MUST COMPLETE ALL REQUIRED PAPERWORK. 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dirty="0">
                <a:latin typeface="Chalkboard Bold" charset="0"/>
                <a:cs typeface="Chalkboard Bold" charset="0"/>
                <a:sym typeface="Chalkboard Bold" charset="0"/>
              </a:rPr>
              <a:t>I will need enough chaperones to transport 24 children. All volunteers are welcome on both field trips as long as they are cleared by the district. No cost for adults.</a:t>
            </a:r>
            <a:endParaRPr lang="en-US" altLang="en-US" sz="3200" dirty="0">
              <a:latin typeface="Chalkboard Bold" charset="0"/>
              <a:cs typeface="ヒラギノ明朝 ProN W6" charset="0"/>
              <a:sym typeface="Chalkboard Bold" charset="0"/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3200" u="sng" dirty="0">
                <a:hlinkClick r:id="rId3"/>
              </a:rPr>
              <a:t>Volunteer/Chaperone Information:</a:t>
            </a:r>
            <a:r>
              <a:rPr lang="en-US" altLang="en-US" sz="3200" dirty="0">
                <a:hlinkClick r:id="rId3"/>
              </a:rPr>
              <a:t> Go to District website and click on Parent Resources and Volunteer Requirements</a:t>
            </a:r>
            <a:endParaRPr lang="en-US" altLang="en-US" sz="3200" dirty="0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2CF28169-73B7-4513-95F8-7188B7C7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274638"/>
            <a:ext cx="25669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CF07126-98C9-40E3-99DA-7F63187CA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2900" y="901700"/>
            <a:ext cx="9766300" cy="1155700"/>
          </a:xfrm>
        </p:spPr>
        <p:txBody>
          <a:bodyPr anchor="b"/>
          <a:lstStyle/>
          <a:p>
            <a:pPr eaLnBrk="1" hangingPunct="1"/>
            <a:r>
              <a:rPr lang="en-US" altLang="en-US"/>
              <a:t>Volunteers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5090D6B-53BC-461E-9C03-18F0827BE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68513"/>
            <a:ext cx="11163300" cy="7151687"/>
          </a:xfrm>
        </p:spPr>
        <p:txBody>
          <a:bodyPr anchor="t"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4000" dirty="0"/>
              <a:t>Room Parent- sign up on table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4000" dirty="0"/>
              <a:t>Art Docent – sign up on table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4000" dirty="0"/>
              <a:t>Library Volunteers – sign up on table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4000" dirty="0"/>
              <a:t>Help in Classroom – sign up on table – sign up genius and emails will be sent out as needed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4000" dirty="0"/>
              <a:t>Wish list – tissues, baby wipes, chapter books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AA597974-E553-4804-BAC1-107730229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863600"/>
            <a:ext cx="10477500" cy="1231900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Goals for the Year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8BEAE89-C085-4135-9DCA-3DE6A542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2749550"/>
            <a:ext cx="10477500" cy="3848100"/>
          </a:xfrm>
        </p:spPr>
        <p:txBody>
          <a:bodyPr anchor="t"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Build a community of learners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Build a classroom community based on mutual respect and appreciation throughout the year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Work to meet state and district standards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Inspire life-long love of learning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BC3B83A1-2295-4BE1-A9E8-B53C1B1B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6597650"/>
            <a:ext cx="3035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D8D35345-058D-474C-9724-974F604B7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5100"/>
            <a:ext cx="9486900" cy="1117600"/>
          </a:xfrm>
        </p:spPr>
        <p:txBody>
          <a:bodyPr anchor="b"/>
          <a:lstStyle/>
          <a:p>
            <a:pPr eaLnBrk="1" hangingPunct="1"/>
            <a:r>
              <a:rPr lang="en-US" altLang="en-US"/>
              <a:t>What else?</a:t>
            </a:r>
          </a:p>
        </p:txBody>
      </p:sp>
      <p:pic>
        <p:nvPicPr>
          <p:cNvPr id="38915" name="Picture 3">
            <a:hlinkClick r:id="rId2"/>
            <a:extLst>
              <a:ext uri="{FF2B5EF4-FFF2-40B4-BE49-F238E27FC236}">
                <a16:creationId xmlns:a16="http://schemas.microsoft.com/office/drawing/2014/main" id="{C9D4CFCF-A791-453A-88A0-AD9A75F6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131">
            <a:off x="8664575" y="523875"/>
            <a:ext cx="3548063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>
            <a:extLst>
              <a:ext uri="{FF2B5EF4-FFF2-40B4-BE49-F238E27FC236}">
                <a16:creationId xmlns:a16="http://schemas.microsoft.com/office/drawing/2014/main" id="{79189CA5-EB97-4E18-BD07-85D0A625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2854325"/>
            <a:ext cx="116332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8921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1pPr>
            <a:lvl2pPr marL="14382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2pPr>
            <a:lvl3pPr marL="19208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3pPr>
            <a:lvl4pPr marL="24923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4pPr>
            <a:lvl5pPr marL="3076575" indent="-434975">
              <a:spcBef>
                <a:spcPts val="3000"/>
              </a:spcBef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5pPr>
            <a:lvl6pPr marL="35337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6pPr>
            <a:lvl7pPr marL="39909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7pPr>
            <a:lvl8pPr marL="44481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8pPr>
            <a:lvl9pPr marL="4905375" indent="-434975" eaLnBrk="0" fontAlgn="base" hangingPunct="0">
              <a:spcBef>
                <a:spcPts val="3000"/>
              </a:spcBef>
              <a:spcAft>
                <a:spcPct val="0"/>
              </a:spcAft>
              <a:buSzPct val="66000"/>
              <a:buChar char="•"/>
              <a:defRPr sz="3600">
                <a:solidFill>
                  <a:schemeClr val="tx1"/>
                </a:solidFill>
                <a:latin typeface="Chalkboard" charset="0"/>
                <a:cs typeface="ヒラギノ明朝 ProN W3" charset="0"/>
                <a:sym typeface="Chalkboard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/>
              <a:t>Star Student – see schedule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/>
              <a:t>Birthdays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/>
              <a:t> </a:t>
            </a:r>
            <a:r>
              <a:rPr lang="en-US" altLang="en-US" sz="3200"/>
              <a:t>No food items 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3200"/>
              <a:t> Please pass out invitations outside of school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/>
              <a:t> Attendance and Visiting Campus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3200"/>
              <a:t>If your child is running late, check-in at the Office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3200"/>
              <a:t>Call the Attendance Line if your child will not be in class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altLang="en-US" sz="3200"/>
              <a:t>Make sure to sign-in/sign-out at the office when coming onto campus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3BDA4602-836F-453A-BD2A-7240F8EB8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-609600"/>
            <a:ext cx="10464800" cy="2540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Lucida Grande" charset="0"/>
                <a:sym typeface="Lucida Grande" charset="0"/>
              </a:rPr>
              <a:t>Communication</a:t>
            </a:r>
            <a:r>
              <a:rPr lang="en-US" altLang="en-US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endParaRPr lang="en-US" altLang="en-US" dirty="0">
              <a:latin typeface="Lucida Grande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3F1E287-4986-4AC6-BA7E-610ED984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1862138"/>
            <a:ext cx="11988800" cy="7891462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Lucida Grande" charset="0"/>
                <a:sym typeface="Lucida Grande" charset="0"/>
              </a:rPr>
              <a:t>Important Reminders/Updates posted on website – notice will come through email</a:t>
            </a:r>
            <a:endParaRPr lang="en-US" altLang="en-US" dirty="0">
              <a:cs typeface="ヒラギノ角ゴ ProN W3" charset="0"/>
              <a:sym typeface="Lucida Grande" charset="0"/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Lucida Grande" charset="0"/>
                <a:sym typeface="Lucida Grande" charset="0"/>
              </a:rPr>
              <a:t>Check Comet Folders on Tuesdays</a:t>
            </a:r>
            <a:endParaRPr lang="en-US" altLang="en-US" dirty="0">
              <a:cs typeface="ヒラギノ角ゴ ProN W3" charset="0"/>
              <a:sym typeface="Lucida Grande" charset="0"/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Lucida Grande" charset="0"/>
                <a:sym typeface="Lucida Grande" charset="0"/>
              </a:rPr>
              <a:t>HOMEWORK FOLDER: Sign daily</a:t>
            </a:r>
          </a:p>
          <a:p>
            <a:pPr marL="1971675" lvl="2" eaLnBrk="1" hangingPunct="1">
              <a:buFontTx/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  <a:cs typeface="Lucida Grande" charset="0"/>
                <a:sym typeface="Lucida Grande" charset="0"/>
              </a:rPr>
              <a:t>Student spiral planner</a:t>
            </a:r>
            <a:r>
              <a:rPr lang="en-US" altLang="en-US" dirty="0">
                <a:cs typeface="Lucida Grande" charset="0"/>
                <a:sym typeface="Lucida Grande" charset="0"/>
              </a:rPr>
              <a:t>: organizational tool that will detail nightly homework and upcoming assignments – student practice</a:t>
            </a:r>
            <a:endParaRPr lang="en-US" altLang="en-US" dirty="0">
              <a:cs typeface="ヒラギノ角ゴ ProN W3" charset="0"/>
              <a:sym typeface="Lucida Grande" charset="0"/>
            </a:endParaRPr>
          </a:p>
          <a:p>
            <a:pPr marL="1971675" lvl="2" eaLnBrk="1" hangingPunct="1">
              <a:buFontTx/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  <a:cs typeface="Lucida Grande" charset="0"/>
                <a:sym typeface="Lucida Grande" charset="0"/>
              </a:rPr>
              <a:t>B.P.C./Assignment sheet</a:t>
            </a:r>
            <a:r>
              <a:rPr lang="en-US" altLang="en-US" dirty="0">
                <a:cs typeface="Lucida Grande" charset="0"/>
                <a:sym typeface="Lucida Grande" charset="0"/>
              </a:rPr>
              <a:t>: taken home daily Monday through Thursday – PARENT INITIALS</a:t>
            </a:r>
            <a:endParaRPr lang="en-US" altLang="en-US" dirty="0">
              <a:cs typeface="ヒラギノ角ゴ ProN W3" charset="0"/>
              <a:sym typeface="Lucida Grande" charset="0"/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Lucida Grande" charset="0"/>
                <a:sym typeface="Lucida Grande" charset="0"/>
              </a:rPr>
              <a:t>Email is the best way to contact me </a:t>
            </a:r>
            <a:r>
              <a:rPr lang="en-US" altLang="en-US" dirty="0" err="1">
                <a:cs typeface="Lucida Grande" charset="0"/>
                <a:sym typeface="Lucida Grande" charset="0"/>
              </a:rPr>
              <a:t>lpeters@srvusd.net</a:t>
            </a:r>
            <a:endParaRPr lang="en-US" altLang="en-US" dirty="0">
              <a:cs typeface="Lucida Grande" charset="0"/>
              <a:sym typeface="Lucida Grande" charset="0"/>
            </a:endParaRPr>
          </a:p>
          <a:p>
            <a:pPr marL="892175" eaLnBrk="1" hangingPunct="1">
              <a:buFontTx/>
              <a:buBlip>
                <a:blip r:embed="rId2"/>
              </a:buBlip>
            </a:pPr>
            <a:endParaRPr lang="en-US" altLang="en-US" dirty="0">
              <a:latin typeface="Lucida Grande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6E57763C-E7B6-44F3-9B40-59A366FE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2624138"/>
            <a:ext cx="17891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00200779-4E43-4D80-B4D9-E35AE218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1450" y="3505200"/>
            <a:ext cx="10096500" cy="2692400"/>
          </a:xfrm>
        </p:spPr>
        <p:txBody>
          <a:bodyPr anchor="t"/>
          <a:lstStyle/>
          <a:p>
            <a:pPr marL="406400" indent="0" eaLnBrk="1" hangingPunct="1">
              <a:buNone/>
            </a:pPr>
            <a:r>
              <a:rPr lang="en-US" altLang="en-US" sz="5000" dirty="0"/>
              <a:t>Thank you for coming tonight!</a:t>
            </a:r>
          </a:p>
          <a:p>
            <a:pPr marL="406400" indent="0" eaLnBrk="1" hangingPunct="1">
              <a:buNone/>
            </a:pPr>
            <a:endParaRPr lang="en-US" altLang="en-US" sz="5000" dirty="0"/>
          </a:p>
          <a:p>
            <a:pPr marL="406400" indent="0" eaLnBrk="1" hangingPunct="1">
              <a:spcBef>
                <a:spcPts val="1000"/>
              </a:spcBef>
              <a:buNone/>
            </a:pPr>
            <a:r>
              <a:rPr lang="en-US" altLang="en-US" dirty="0">
                <a:solidFill>
                  <a:srgbClr val="FFFF00"/>
                </a:solidFill>
              </a:rPr>
              <a:t>Don’t forget to leave a note for your child!</a:t>
            </a: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752CF4C-D489-4A9B-AA08-5B5DAAE72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863600"/>
            <a:ext cx="10477500" cy="1231900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Classroom Management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9D03BC0-99CF-4313-8313-5DED3CC85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95500"/>
            <a:ext cx="12827000" cy="7277100"/>
          </a:xfrm>
        </p:spPr>
        <p:txBody>
          <a:bodyPr anchor="t"/>
          <a:lstStyle/>
          <a:p>
            <a:pPr marL="1003300" lvl="1" indent="0" eaLnBrk="1" hangingPunct="1">
              <a:buFontTx/>
              <a:buNone/>
            </a:pPr>
            <a:r>
              <a:rPr lang="en-US" altLang="en-US" sz="3200" dirty="0"/>
              <a:t>Simple rules: </a:t>
            </a:r>
            <a:r>
              <a:rPr lang="en-US" altLang="en-US" sz="3200" dirty="0">
                <a:solidFill>
                  <a:srgbClr val="FFFF00"/>
                </a:solidFill>
              </a:rPr>
              <a:t>Be Respectful, Be Responsible, Be Safe, Be Caring</a:t>
            </a:r>
          </a:p>
          <a:p>
            <a:pPr marL="892175" eaLnBrk="1" hangingPunct="1">
              <a:buBlip>
                <a:blip r:embed="rId2">
                  <a:extLst/>
                </a:blip>
              </a:buBlip>
            </a:pPr>
            <a:r>
              <a:rPr lang="en-US" altLang="en-US" sz="3200" i="1" dirty="0"/>
              <a:t>Responsive Classroom </a:t>
            </a:r>
            <a:r>
              <a:rPr lang="en-US" altLang="en-US" sz="3200" dirty="0"/>
              <a:t>approach</a:t>
            </a:r>
          </a:p>
          <a:p>
            <a:pPr marL="1438275" lvl="1" eaLnBrk="1" hangingPunct="1">
              <a:buBlip>
                <a:blip r:embed="rId2">
                  <a:extLst/>
                </a:blip>
              </a:buBlip>
            </a:pPr>
            <a:r>
              <a:rPr lang="en-US" altLang="en-US" sz="3200" dirty="0"/>
              <a:t>Focus on building a strong classroom community</a:t>
            </a:r>
          </a:p>
          <a:p>
            <a:pPr marL="1438275" lvl="1" eaLnBrk="1" hangingPunct="1">
              <a:buBlip>
                <a:blip r:embed="rId2">
                  <a:extLst/>
                </a:blip>
              </a:buBlip>
            </a:pPr>
            <a:r>
              <a:rPr lang="en-US" altLang="en-US" sz="3200" dirty="0"/>
              <a:t>Reinforce the positive through praise and caring</a:t>
            </a:r>
          </a:p>
          <a:p>
            <a:pPr marL="1438275" lvl="1" eaLnBrk="1" hangingPunct="1">
              <a:buBlip>
                <a:blip r:embed="rId2">
                  <a:extLst/>
                </a:blip>
              </a:buBlip>
            </a:pPr>
            <a:r>
              <a:rPr lang="en-US" altLang="en-US" sz="3200" dirty="0"/>
              <a:t>Reminding and redirecting teacher language</a:t>
            </a:r>
          </a:p>
          <a:p>
            <a:pPr marL="1438275" lvl="1" eaLnBrk="1" hangingPunct="1">
              <a:buBlip>
                <a:blip r:embed="rId2">
                  <a:extLst/>
                </a:blip>
              </a:buBlip>
            </a:pPr>
            <a:r>
              <a:rPr lang="en-US" altLang="en-US" sz="3200" dirty="0"/>
              <a:t>Natural consequences when appropriate</a:t>
            </a:r>
          </a:p>
          <a:p>
            <a:pPr marL="1438275" lvl="1" eaLnBrk="1" hangingPunct="1">
              <a:buBlip>
                <a:blip r:embed="rId2">
                  <a:extLst/>
                </a:blip>
              </a:buBlip>
            </a:pPr>
            <a:r>
              <a:rPr lang="en-US" altLang="en-US" sz="3200" dirty="0"/>
              <a:t>Teacher/Parent Partnership</a:t>
            </a:r>
          </a:p>
          <a:p>
            <a:pPr marL="892175" eaLnBrk="1" hangingPunct="1">
              <a:buFontTx/>
              <a:buBlip>
                <a:blip r:embed="rId2">
                  <a:extLst/>
                </a:blip>
              </a:buBlip>
            </a:pPr>
            <a:r>
              <a:rPr lang="en-US" altLang="en-US" sz="3200" dirty="0"/>
              <a:t>Main goal is to create a </a:t>
            </a:r>
            <a:r>
              <a:rPr lang="en-US" altLang="en-US" sz="3200" dirty="0">
                <a:latin typeface="Chalkboard Bold" charset="0"/>
                <a:cs typeface="Lucida Grande" panose="020B0600040502020204" pitchFamily="34" charset="0"/>
                <a:sym typeface="Chalkboard Bold" charset="0"/>
              </a:rPr>
              <a:t>caring, collaborative, and safe classroom community.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36DD-1CDB-9241-A5FA-50ED0B1E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E04A-DC3A-0440-B8B1-3C6339D8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946400"/>
            <a:ext cx="10287000" cy="5740400"/>
          </a:xfrm>
        </p:spPr>
        <p:txBody>
          <a:bodyPr/>
          <a:lstStyle/>
          <a:p>
            <a:pPr marL="406400" indent="0" algn="ctr">
              <a:buNone/>
            </a:pPr>
            <a:r>
              <a:rPr lang="en-US" sz="2400" dirty="0"/>
              <a:t>The most important part of our day! Please visit this page to read all about Morning Meeting! </a:t>
            </a:r>
          </a:p>
          <a:p>
            <a:pPr marL="406400" indent="0" algn="ctr">
              <a:buNone/>
            </a:pPr>
            <a:r>
              <a:rPr lang="en-US" sz="2400" dirty="0">
                <a:hlinkClick r:id="rId2"/>
              </a:rPr>
              <a:t>https://www.responsiveclassroom.org/what-is-morning-meeting/</a:t>
            </a:r>
            <a:endParaRPr lang="en-US" sz="2400" dirty="0"/>
          </a:p>
          <a:p>
            <a:pPr marL="40640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4193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A4D2D12-D8EE-4EC0-A16D-C61CE381F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77500" cy="1447800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Curriculum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3422D4D-0A40-474D-BC03-3FD3A248A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2540000"/>
            <a:ext cx="10477500" cy="4330700"/>
          </a:xfrm>
        </p:spPr>
        <p:txBody>
          <a:bodyPr anchor="t"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Common Core standards for language arts, math, science, social studies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Depth of Knowledge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u="sng" dirty="0">
                <a:hlinkClick r:id="rId3"/>
              </a:rPr>
              <a:t>http://www.cde.ca.gov/be/st/ss/</a:t>
            </a:r>
            <a:endParaRPr lang="en-US" altLang="en-US" dirty="0"/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Describes what students should know and be able to do at year’s end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A8CAD3DF-8293-4405-8EF0-83B803A2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7200900"/>
            <a:ext cx="4054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C90A1944-FEBB-4F46-815D-624FCE954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3650" y="247650"/>
            <a:ext cx="10464800" cy="1485900"/>
          </a:xfrm>
        </p:spPr>
        <p:txBody>
          <a:bodyPr/>
          <a:lstStyle/>
          <a:p>
            <a:pPr eaLnBrk="1" hangingPunct="1"/>
            <a:r>
              <a:rPr lang="en-US" altLang="en-US"/>
              <a:t>Reading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2520577-6487-4196-BDAD-C7CE3FFB7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700" y="990600"/>
            <a:ext cx="12204700" cy="9296400"/>
          </a:xfrm>
        </p:spPr>
        <p:txBody>
          <a:bodyPr/>
          <a:lstStyle/>
          <a:p>
            <a:pPr marL="457200" indent="0" eaLnBrk="1" hangingPunct="1">
              <a:buFontTx/>
              <a:buNone/>
              <a:defRPr/>
            </a:pPr>
            <a:r>
              <a:rPr lang="en-US" altLang="en-US" dirty="0"/>
              <a:t>Reader’s Workshop: </a:t>
            </a:r>
            <a:r>
              <a:rPr lang="en-US" altLang="en-US" dirty="0">
                <a:solidFill>
                  <a:srgbClr val="FFFF00"/>
                </a:solidFill>
              </a:rPr>
              <a:t>New York Reading Project (Lucy Calkins)</a:t>
            </a:r>
          </a:p>
          <a:p>
            <a:pPr marL="1971675" lvl="2" eaLnBrk="1" hangingPunct="1">
              <a:buFontTx/>
              <a:buBlip>
                <a:blip r:embed="rId2"/>
              </a:buBlip>
              <a:defRPr/>
            </a:pPr>
            <a:r>
              <a:rPr lang="en-US" altLang="en-US" sz="2400" dirty="0"/>
              <a:t>Whole Group Mini-Lesson</a:t>
            </a:r>
          </a:p>
          <a:p>
            <a:pPr marL="1971675" lvl="2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2400" dirty="0"/>
              <a:t>Independent Reading Time/Teacher Conferring</a:t>
            </a:r>
          </a:p>
          <a:p>
            <a:pPr marL="1971675" lvl="2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2400" dirty="0"/>
              <a:t>Mentor texts read aloud with each unit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1 Building a Reading Life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2 Mysteries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3 Main Ideas and Text Structures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4 Character Studies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5 Research Clubs</a:t>
            </a:r>
          </a:p>
          <a:p>
            <a:pPr marL="1438275" lvl="1" eaLnBrk="1" hangingPunct="1">
              <a:lnSpc>
                <a:spcPct val="60000"/>
              </a:lnSpc>
              <a:buFontTx/>
              <a:buBlip>
                <a:blip r:embed="rId2"/>
              </a:buBlip>
              <a:defRPr/>
            </a:pPr>
            <a:r>
              <a:rPr lang="en-US" altLang="en-US" sz="3200" dirty="0"/>
              <a:t>Unit 6 Biographies</a:t>
            </a:r>
          </a:p>
          <a:p>
            <a:pPr marL="1003300" lvl="1" indent="0" eaLnBrk="1" hangingPunct="1">
              <a:lnSpc>
                <a:spcPct val="60000"/>
              </a:lnSpc>
              <a:buFontTx/>
              <a:buNone/>
              <a:defRPr/>
            </a:pPr>
            <a:r>
              <a:rPr lang="en-US" altLang="en-US" sz="3200" dirty="0"/>
              <a:t>Focus on: Foundational Skills, Informational Text, Literature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2C6830A-84A3-4DB0-B9C8-8FE63DC7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45">
            <a:off x="9721850" y="344805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2BBC4A3-170A-4861-9B2E-21997223F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492127"/>
            <a:ext cx="10464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Math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7AB95A0-5648-4A51-AC03-8A3E71432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84200" y="1787527"/>
            <a:ext cx="13258800" cy="8001000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Eureka Math Curriculum – 7 modules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1: Properties of Multiplication and Division and Solving Problems with Units of 2-5 and 10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2: Place Value and Problem Solving with Units of Measure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3: Multiplication and Division with Units of 0, 1, 6-9, and Multiples of 10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4: Multiplication and Area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5: Fractions as Numbers on the Number Line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6: Collecting and Displaying Data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sz="2800" dirty="0">
                <a:solidFill>
                  <a:srgbClr val="FFFF00"/>
                </a:solidFill>
              </a:rPr>
              <a:t>Module 7: Geometry and Measurement Word Problems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37D616EC-8B47-4E22-8D07-3B1FC722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2950">
            <a:off x="9327036" y="278975"/>
            <a:ext cx="3124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FF02-7304-234C-BDA9-0ED52F57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5E22-B234-F442-BBE6-078681BF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2175" eaLnBrk="1" hangingPunct="1">
              <a:buBlip>
                <a:blip r:embed="rId2"/>
              </a:buBlip>
            </a:pPr>
            <a:r>
              <a:rPr lang="en-US" altLang="en-US" dirty="0"/>
              <a:t>Differentiated math: Math Centers, problem solving </a:t>
            </a:r>
            <a:r>
              <a:rPr lang="en-US" altLang="en-US" dirty="0" err="1"/>
              <a:t>activites</a:t>
            </a:r>
            <a:r>
              <a:rPr lang="en-US" altLang="en-US" dirty="0"/>
              <a:t>, MARS tasks</a:t>
            </a:r>
          </a:p>
          <a:p>
            <a:pPr marL="892175" eaLnBrk="1" hangingPunct="1">
              <a:buBlip>
                <a:blip r:embed="rId2"/>
              </a:buBlip>
            </a:pPr>
            <a:r>
              <a:rPr lang="en-US" altLang="en-US" dirty="0"/>
              <a:t>Online Problem solving extensions: DREAMBOX and ALEKS math </a:t>
            </a:r>
          </a:p>
          <a:p>
            <a:pPr marL="892175" eaLnBrk="1" hangingPunct="1"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</a:rPr>
              <a:t>Multiplication Facts 0-10 by the end of the year</a:t>
            </a:r>
          </a:p>
          <a:p>
            <a:pPr marL="1438275" lvl="1" eaLnBrk="1" hangingPunct="1">
              <a:buBlip>
                <a:blip r:embed="rId2"/>
              </a:buBlip>
            </a:pPr>
            <a:r>
              <a:rPr lang="en-US" altLang="en-US" dirty="0">
                <a:solidFill>
                  <a:srgbClr val="FFFF00"/>
                </a:solidFill>
              </a:rPr>
              <a:t>Students will learn in class, but are expected to practice at home for fluency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023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1B5BCA7A-074D-47A7-AC37-EA147CB91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825500"/>
            <a:ext cx="10464800" cy="1892300"/>
          </a:xfrm>
        </p:spPr>
        <p:txBody>
          <a:bodyPr/>
          <a:lstStyle/>
          <a:p>
            <a:pPr eaLnBrk="1" hangingPunct="1"/>
            <a:r>
              <a:rPr lang="en-US" altLang="en-US"/>
              <a:t>Word Work / Spelling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24D6931-F98C-4BE7-AEB2-BC4387EA6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2667000"/>
            <a:ext cx="11684000" cy="5943600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Words Their Way Curriculum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Differentiated groups within classroom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Words given on Mondays – every </a:t>
            </a:r>
          </a:p>
          <a:p>
            <a:pPr marL="457200" indent="0" eaLnBrk="1" hangingPunct="1">
              <a:buNone/>
            </a:pPr>
            <a:r>
              <a:rPr lang="en-US" altLang="en-US" dirty="0"/>
              <a:t>	other week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Short assignments for homework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en-US" dirty="0"/>
              <a:t>Pretest on Mondays / Test on Fridays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3CB653B-05CD-47DF-8930-F97D2608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243">
            <a:off x="9344025" y="2835275"/>
            <a:ext cx="32845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halkboard"/>
        <a:ea typeface="ヒラギノ明朝 ProN W3"/>
        <a:cs typeface="ヒラギノ明朝 ProN W3"/>
      </a:majorFont>
      <a:minorFont>
        <a:latin typeface="Chalkboar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明朝 ProN W3" charset="0"/>
            <a:cs typeface="ヒラギノ明朝 ProN W3" charset="0"/>
            <a:sym typeface="Chalkboar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Pages>0</Pages>
  <Words>1105</Words>
  <Characters>0</Characters>
  <Application>Microsoft Macintosh PowerPoint</Application>
  <PresentationFormat>Custom</PresentationFormat>
  <Lines>0</Lines>
  <Paragraphs>167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ヒラギノ明朝 ProN W3</vt:lpstr>
      <vt:lpstr>ヒラギノ明朝 ProN W6</vt:lpstr>
      <vt:lpstr>ヒラギノ角ゴ ProN W3</vt:lpstr>
      <vt:lpstr>Arial</vt:lpstr>
      <vt:lpstr>Calibri</vt:lpstr>
      <vt:lpstr>Chalkboard</vt:lpstr>
      <vt:lpstr>Chalkboard Bold</vt:lpstr>
      <vt:lpstr>Lucida Grande</vt:lpstr>
      <vt:lpstr>Times New Roman</vt:lpstr>
      <vt:lpstr>Title &amp; Subtitle</vt:lpstr>
      <vt:lpstr>Title &amp; Bullets</vt:lpstr>
      <vt:lpstr>Photo - Vertical</vt:lpstr>
      <vt:lpstr>Title - Top</vt:lpstr>
      <vt:lpstr>Blank</vt:lpstr>
      <vt:lpstr>Title &amp; Bullets - Left</vt:lpstr>
      <vt:lpstr>Title &amp; Bullets - 2 Column</vt:lpstr>
      <vt:lpstr>Title, Bullets &amp; Photo</vt:lpstr>
      <vt:lpstr>Title &amp; Bullets - Right</vt:lpstr>
      <vt:lpstr>Bullets</vt:lpstr>
      <vt:lpstr>Photo - Horizontal</vt:lpstr>
      <vt:lpstr>Title - Center</vt:lpstr>
      <vt:lpstr>Welcome Back To School!</vt:lpstr>
      <vt:lpstr>Goals for the Year</vt:lpstr>
      <vt:lpstr>Classroom Management</vt:lpstr>
      <vt:lpstr>Morning Meeting</vt:lpstr>
      <vt:lpstr>Curriculum</vt:lpstr>
      <vt:lpstr>Reading</vt:lpstr>
      <vt:lpstr>Math</vt:lpstr>
      <vt:lpstr>Math</vt:lpstr>
      <vt:lpstr>Word Work / Spelling</vt:lpstr>
      <vt:lpstr>Writing </vt:lpstr>
      <vt:lpstr>Writing </vt:lpstr>
      <vt:lpstr>Social Studies</vt:lpstr>
      <vt:lpstr>Science </vt:lpstr>
      <vt:lpstr>Schedule</vt:lpstr>
      <vt:lpstr>Homework </vt:lpstr>
      <vt:lpstr> Common Core  Report Card</vt:lpstr>
      <vt:lpstr>Grading </vt:lpstr>
      <vt:lpstr>Field Trips</vt:lpstr>
      <vt:lpstr>Volunteers</vt:lpstr>
      <vt:lpstr>What else?</vt:lpstr>
      <vt:lpstr>Communication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School!!</dc:title>
  <dc:subject/>
  <dc:creator>Jacqueline Wimmer</dc:creator>
  <cp:keywords/>
  <dc:description/>
  <cp:lastModifiedBy>Peters, Linda [CR]</cp:lastModifiedBy>
  <cp:revision>95</cp:revision>
  <dcterms:modified xsi:type="dcterms:W3CDTF">2019-08-29T22:01:14Z</dcterms:modified>
</cp:coreProperties>
</file>